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4" r:id="rId4"/>
    <p:sldMasterId id="2147483725" r:id="rId5"/>
    <p:sldMasterId id="214748372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y="5143500" cx="9144000"/>
  <p:notesSz cx="6858000" cy="9144000"/>
  <p:embeddedFontLst>
    <p:embeddedFont>
      <p:font typeface="Lato"/>
      <p:regular r:id="rId24"/>
      <p:bold r:id="rId25"/>
      <p:italic r:id="rId26"/>
      <p:boldItalic r:id="rId27"/>
    </p:embeddedFont>
    <p:embeddedFont>
      <p:font typeface="Anybody ExtraBold"/>
      <p:bold r:id="rId28"/>
      <p:boldItalic r:id="rId29"/>
    </p:embeddedFont>
    <p:embeddedFont>
      <p:font typeface="Lato Light"/>
      <p:regular r:id="rId30"/>
      <p:bold r:id="rId31"/>
      <p:italic r:id="rId32"/>
      <p:boldItalic r:id="rId33"/>
    </p:embeddedFont>
    <p:embeddedFont>
      <p:font typeface="Work Sans Medium"/>
      <p:regular r:id="rId34"/>
      <p:bold r:id="rId35"/>
      <p:italic r:id="rId36"/>
      <p:boldItalic r:id="rId37"/>
    </p:embeddedFont>
    <p:embeddedFont>
      <p:font typeface="Work Sans"/>
      <p:regular r:id="rId38"/>
      <p:bold r:id="rId39"/>
      <p:italic r:id="rId40"/>
      <p:boldItalic r:id="rId41"/>
    </p:embeddedFont>
    <p:embeddedFont>
      <p:font typeface="Work Sans SemiBold"/>
      <p:regular r:id="rId42"/>
      <p:bold r:id="rId43"/>
      <p:italic r:id="rId44"/>
      <p:boldItalic r:id="rId45"/>
    </p:embeddedFont>
    <p:embeddedFont>
      <p:font typeface="Inter Medium"/>
      <p:regular r:id="rId46"/>
      <p:bold r:id="rId47"/>
    </p:embeddedFont>
    <p:embeddedFont>
      <p:font typeface="Anybody Black"/>
      <p:bold r:id="rId48"/>
      <p:boldItalic r:id="rId49"/>
    </p:embeddedFont>
    <p:embeddedFont>
      <p:font typeface="Anybody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WorkSans-italic.fntdata"/><Relationship Id="rId42" Type="http://schemas.openxmlformats.org/officeDocument/2006/relationships/font" Target="fonts/WorkSansSemiBold-regular.fntdata"/><Relationship Id="rId41" Type="http://schemas.openxmlformats.org/officeDocument/2006/relationships/font" Target="fonts/WorkSans-boldItalic.fntdata"/><Relationship Id="rId44" Type="http://schemas.openxmlformats.org/officeDocument/2006/relationships/font" Target="fonts/WorkSansSemiBold-italic.fntdata"/><Relationship Id="rId43" Type="http://schemas.openxmlformats.org/officeDocument/2006/relationships/font" Target="fonts/WorkSansSemiBold-bold.fntdata"/><Relationship Id="rId46" Type="http://schemas.openxmlformats.org/officeDocument/2006/relationships/font" Target="fonts/InterMedium-regular.fntdata"/><Relationship Id="rId45" Type="http://schemas.openxmlformats.org/officeDocument/2006/relationships/font" Target="fonts/WorkSans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AnybodyBlack-bold.fntdata"/><Relationship Id="rId47" Type="http://schemas.openxmlformats.org/officeDocument/2006/relationships/font" Target="fonts/InterMedium-bold.fntdata"/><Relationship Id="rId49" Type="http://schemas.openxmlformats.org/officeDocument/2006/relationships/font" Target="fonts/AnybodyBlack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atoLight-bold.fntdata"/><Relationship Id="rId30" Type="http://schemas.openxmlformats.org/officeDocument/2006/relationships/font" Target="fonts/LatoLight-regular.fntdata"/><Relationship Id="rId33" Type="http://schemas.openxmlformats.org/officeDocument/2006/relationships/font" Target="fonts/LatoLight-boldItalic.fntdata"/><Relationship Id="rId32" Type="http://schemas.openxmlformats.org/officeDocument/2006/relationships/font" Target="fonts/LatoLight-italic.fntdata"/><Relationship Id="rId35" Type="http://schemas.openxmlformats.org/officeDocument/2006/relationships/font" Target="fonts/WorkSansMedium-bold.fntdata"/><Relationship Id="rId34" Type="http://schemas.openxmlformats.org/officeDocument/2006/relationships/font" Target="fonts/WorkSansMedium-regular.fntdata"/><Relationship Id="rId37" Type="http://schemas.openxmlformats.org/officeDocument/2006/relationships/font" Target="fonts/WorkSansMedium-boldItalic.fntdata"/><Relationship Id="rId36" Type="http://schemas.openxmlformats.org/officeDocument/2006/relationships/font" Target="fonts/WorkSansMedium-italic.fntdata"/><Relationship Id="rId39" Type="http://schemas.openxmlformats.org/officeDocument/2006/relationships/font" Target="fonts/WorkSans-bold.fntdata"/><Relationship Id="rId38" Type="http://schemas.openxmlformats.org/officeDocument/2006/relationships/font" Target="fonts/WorkSans-regular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Lato-regular.fntdata"/><Relationship Id="rId23" Type="http://schemas.openxmlformats.org/officeDocument/2006/relationships/slide" Target="slides/slide16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AnybodyExtraBold-bold.fntdata"/><Relationship Id="rId27" Type="http://schemas.openxmlformats.org/officeDocument/2006/relationships/font" Target="fonts/Lato-boldItalic.fntdata"/><Relationship Id="rId29" Type="http://schemas.openxmlformats.org/officeDocument/2006/relationships/font" Target="fonts/AnybodyExtraBold-boldItalic.fntdata"/><Relationship Id="rId51" Type="http://schemas.openxmlformats.org/officeDocument/2006/relationships/font" Target="fonts/Anybody-bold.fntdata"/><Relationship Id="rId50" Type="http://schemas.openxmlformats.org/officeDocument/2006/relationships/font" Target="fonts/Anybody-regular.fntdata"/><Relationship Id="rId53" Type="http://schemas.openxmlformats.org/officeDocument/2006/relationships/font" Target="fonts/Anybody-boldItalic.fntdata"/><Relationship Id="rId52" Type="http://schemas.openxmlformats.org/officeDocument/2006/relationships/font" Target="fonts/Anybody-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1.png>
</file>

<file path=ppt/media/image17.png>
</file>

<file path=ppt/media/image19.png>
</file>

<file path=ppt/media/image21.png>
</file>

<file path=ppt/media/image22.png>
</file>

<file path=ppt/media/image24.png>
</file>

<file path=ppt/media/image25.png>
</file>

<file path=ppt/media/image26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g>
</file>

<file path=ppt/media/image52.jpg>
</file>

<file path=ppt/media/image53.jp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4136332c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4136332c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5221f9abb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5221f9abb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52e55c092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52e55c092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512aa61753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512aa61753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Usar para slides de sólo texto con el contenido más importante de la clase. En una presentación de 50 slides usar máximo 5 de estas.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01111ff978_0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201111ff978_0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4136332c53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4136332c53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1920 x 1080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d155fbd7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4" name="Google Shape;384;g1d155fbd7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Tu feedback es muy importante.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Es importante recordar que al final de cada Homework o Guia de clase, tendrás acceso a un formulario para reportar mejoras (o errores) de los recursos educativos que vas usando y de esta forma podremos accionar y mejorar la experiencia de ustedes y los que vendrán.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(Recomendamos que el instructor pueda abrir el formulario)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d6548f873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g1d6548f873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4136332c53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24136332c53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4bcbfa1a8a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g24bcbfa1a8a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d6548f8739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1d6548f8739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4f70f42f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4f70f42f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Obligatoria.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Usar para los temas más importantes de la clase, donde se introducen conceptos que se ven en varios slides. No hay que usarla para todos los temas.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e3be767415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e3be767415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52e55c092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52e55c092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29daf820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529daf820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52b5210a1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52b5210a1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1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6.png"/><Relationship Id="rId3" Type="http://schemas.openxmlformats.org/officeDocument/2006/relationships/image" Target="../media/image21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0.png"/><Relationship Id="rId3" Type="http://schemas.openxmlformats.org/officeDocument/2006/relationships/image" Target="../media/image21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1.png"/><Relationship Id="rId3" Type="http://schemas.openxmlformats.org/officeDocument/2006/relationships/image" Target="../media/image21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8.png"/><Relationship Id="rId3" Type="http://schemas.openxmlformats.org/officeDocument/2006/relationships/image" Target="../media/image1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5.png"/><Relationship Id="rId3" Type="http://schemas.openxmlformats.org/officeDocument/2006/relationships/image" Target="../media/image21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5.png"/><Relationship Id="rId3" Type="http://schemas.openxmlformats.org/officeDocument/2006/relationships/image" Target="../media/image21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4.png"/><Relationship Id="rId3" Type="http://schemas.openxmlformats.org/officeDocument/2006/relationships/image" Target="../media/image21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6.png"/><Relationship Id="rId3" Type="http://schemas.openxmlformats.org/officeDocument/2006/relationships/image" Target="../media/image21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8.png"/><Relationship Id="rId3" Type="http://schemas.openxmlformats.org/officeDocument/2006/relationships/image" Target="../media/image21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3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4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" name="Google Shape;6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5">
  <p:cSld name="TITLE_AND_BODY_5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" name="Google Shape;6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">
  <p:cSld name="SECTION_HEADER_1"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" name="Google Shape;67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6">
  <p:cSld name="TITLE_AND_BODY_6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" name="Google Shape;70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7">
  <p:cSld name="TITLE_AND_BODY_7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8">
  <p:cSld name="TITLE_AND_BODY_8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" name="Google Shape;7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 1">
  <p:cSld name="SECTION_HEADER_2"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9">
  <p:cSld name="TITLE_AND_BODY_9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2" name="Google Shape;8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0">
  <p:cSld name="TITLE_AND_BODY_10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" name="Google Shape;85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1">
  <p:cSld name="TITLE_AND_BODY_1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" name="Google Shape;88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 2">
  <p:cSld name="SECTION_HEADER_3">
    <p:bg>
      <p:bgPr>
        <a:solidFill>
          <a:schemeClr val="dk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2">
  <p:cSld name="TITLE_AND_BODY_1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3">
  <p:cSld name="TITLE_AND_BODY_13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4">
  <p:cSld name="TITLE_AND_BODY_14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" name="Google Shape;100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30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de la clase">
  <p:cSld name="TITLE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" name="Google Shape;10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650" y="2457625"/>
            <a:ext cx="19500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1"/>
          <p:cNvSpPr txBox="1"/>
          <p:nvPr/>
        </p:nvSpPr>
        <p:spPr>
          <a:xfrm>
            <a:off x="0" y="2021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r>
              <a:rPr b="1" i="0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DE LA CLASE</a:t>
            </a:r>
            <a:endParaRPr b="1" i="0" sz="36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0" name="Google Shape;110;p31"/>
          <p:cNvSpPr txBox="1"/>
          <p:nvPr/>
        </p:nvSpPr>
        <p:spPr>
          <a:xfrm>
            <a:off x="178450" y="4437200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    Módulo 1.  Clase XX (núm)</a:t>
            </a:r>
            <a:endParaRPr b="0" i="0" sz="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1" name="Google Shape;111;p31"/>
          <p:cNvSpPr txBox="1"/>
          <p:nvPr/>
        </p:nvSpPr>
        <p:spPr>
          <a:xfrm>
            <a:off x="5521121" y="4437200"/>
            <a:ext cx="3278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Carrera Full Stack</a:t>
            </a:r>
            <a:endParaRPr b="0" i="0" sz="3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de la clase 1">
  <p:cSld name="TITLE_2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5" name="Google Shape;11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650" y="2457625"/>
            <a:ext cx="19500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2"/>
          <p:cNvSpPr txBox="1"/>
          <p:nvPr/>
        </p:nvSpPr>
        <p:spPr>
          <a:xfrm>
            <a:off x="0" y="2021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r>
              <a:rPr b="1" i="0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DE LA CLASE</a:t>
            </a:r>
            <a:endParaRPr b="1" i="0" sz="36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7" name="Google Shape;117;p32"/>
          <p:cNvSpPr txBox="1"/>
          <p:nvPr/>
        </p:nvSpPr>
        <p:spPr>
          <a:xfrm>
            <a:off x="178450" y="4437200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    Módulo 1.  Clase XX (núm)</a:t>
            </a:r>
            <a:endParaRPr b="0" i="0" sz="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8" name="Google Shape;118;p32"/>
          <p:cNvSpPr txBox="1"/>
          <p:nvPr/>
        </p:nvSpPr>
        <p:spPr>
          <a:xfrm>
            <a:off x="5521121" y="4437200"/>
            <a:ext cx="3278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Carrera Full Stack</a:t>
            </a:r>
            <a:endParaRPr b="0" i="0" sz="3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5">
  <p:cSld name="TITLE_AND_BODY_15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6">
  <p:cSld name="TITLE_AND_BODY_16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" name="Google Shape;12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2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Google Shape;128;p35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7">
  <p:cSld name="TITLE_AND_BODY_17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" name="Google Shape;131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8">
  <p:cSld name="TITLE_AND_BODY_18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4" name="Google Shape;134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9">
  <p:cSld name="TITLE_AND_BODY_19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0">
  <p:cSld name="TITLE_AND_BODY_20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0" name="Google Shape;14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 1">
  <p:cSld name="TITLE_AND_TWO_COLUMNS_3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" name="Google Shape;143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40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2"/>
          <p:cNvSpPr txBox="1"/>
          <p:nvPr>
            <p:ph type="ctrTitle"/>
          </p:nvPr>
        </p:nvSpPr>
        <p:spPr>
          <a:xfrm>
            <a:off x="311708" y="744575"/>
            <a:ext cx="8520600" cy="20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1" name="Google Shape;151;p42"/>
          <p:cNvSpPr txBox="1"/>
          <p:nvPr>
            <p:ph idx="1" type="subTitle"/>
          </p:nvPr>
        </p:nvSpPr>
        <p:spPr>
          <a:xfrm>
            <a:off x="311700" y="2834125"/>
            <a:ext cx="8520600" cy="7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2" name="Google Shape;152;p42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5" name="Google Shape;155;p43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8" name="Google Shape;158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59" name="Google Shape;159;p44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2" name="Google Shape;162;p4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3" name="Google Shape;163;p4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4" name="Google Shape;164;p45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7" name="Google Shape;167;p46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47"/>
          <p:cNvSpPr txBox="1"/>
          <p:nvPr>
            <p:ph idx="1" type="body"/>
          </p:nvPr>
        </p:nvSpPr>
        <p:spPr>
          <a:xfrm>
            <a:off x="311700" y="1389600"/>
            <a:ext cx="2808000" cy="31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1" name="Google Shape;171;p47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4" name="Google Shape;174;p48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49"/>
          <p:cNvSpPr txBox="1"/>
          <p:nvPr>
            <p:ph type="title"/>
          </p:nvPr>
        </p:nvSpPr>
        <p:spPr>
          <a:xfrm>
            <a:off x="265500" y="1233175"/>
            <a:ext cx="40455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8" name="Google Shape;178;p49"/>
          <p:cNvSpPr txBox="1"/>
          <p:nvPr>
            <p:ph idx="1" type="subTitle"/>
          </p:nvPr>
        </p:nvSpPr>
        <p:spPr>
          <a:xfrm>
            <a:off x="265500" y="2803075"/>
            <a:ext cx="40455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9" name="Google Shape;179;p4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80" name="Google Shape;180;p49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83" name="Google Shape;183;p50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1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6" name="Google Shape;186;p5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87" name="Google Shape;187;p51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2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2" name="Google Shape;19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4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5" name="Google Shape;19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5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55"/>
          <p:cNvSpPr txBox="1"/>
          <p:nvPr/>
        </p:nvSpPr>
        <p:spPr>
          <a:xfrm flipH="1" rot="-60343">
            <a:off x="1673474" y="1576480"/>
            <a:ext cx="5794193" cy="8911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sz="5400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199" name="Google Shape;199;p55"/>
          <p:cNvSpPr/>
          <p:nvPr/>
        </p:nvSpPr>
        <p:spPr>
          <a:xfrm rot="59969">
            <a:off x="1833340" y="3213699"/>
            <a:ext cx="5486335" cy="457272"/>
          </a:xfrm>
          <a:prstGeom prst="roundRect">
            <a:avLst>
              <a:gd fmla="val 50000" name="adj"/>
            </a:avLst>
          </a:prstGeom>
          <a:noFill/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4E7C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6" name="Google Shape;206;p5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0" name="Google Shape;210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3" name="Google Shape;213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4" name="Google Shape;214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7" name="Google Shape;217;p6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8" name="Google Shape;218;p6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9" name="Google Shape;219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2" name="Google Shape;222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5" name="Google Shape;225;p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6" name="Google Shape;226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6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9" name="Google Shape;229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6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6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3" name="Google Shape;233;p6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4" name="Google Shape;234;p6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" name="Google Shape;235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6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38" name="Google Shape;238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6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1" name="Google Shape;241;p6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" name="Google Shape;242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blanco">
  <p:cSld name="SECTION_HEADER_1_1_1_1_1_1_1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68" title="logo coderhouse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">
  <p:cSld name="SECTION_HEADER_1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69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69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">
  <p:cSld name="SECTION_HEADER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70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A">
  <p:cSld name="SECTION_HEADER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71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72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73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1">
  <p:cSld name="SECTION_HEADER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74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2">
  <p:cSld name="SECTION_HEADER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75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3">
  <p:cSld name="SECTION_HEADER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76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adro">
  <p:cSld name="SECTION_HEADER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77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8" name="Google Shape;268;p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1" name="Google Shape;271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2" name="Google Shape;272;p79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53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73.xml"/><Relationship Id="rId22" Type="http://schemas.openxmlformats.org/officeDocument/2006/relationships/slideLayout" Target="../slideLayouts/slideLayout75.xml"/><Relationship Id="rId21" Type="http://schemas.openxmlformats.org/officeDocument/2006/relationships/slideLayout" Target="../slideLayouts/slideLayout74.xml"/><Relationship Id="rId24" Type="http://schemas.openxmlformats.org/officeDocument/2006/relationships/theme" Target="../theme/theme1.xml"/><Relationship Id="rId23" Type="http://schemas.openxmlformats.org/officeDocument/2006/relationships/slideLayout" Target="../slideLayouts/slideLayout76.xml"/><Relationship Id="rId1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6.xml"/><Relationship Id="rId12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68.xml"/><Relationship Id="rId14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69.xml"/><Relationship Id="rId19" Type="http://schemas.openxmlformats.org/officeDocument/2006/relationships/slideLayout" Target="../slideLayouts/slideLayout72.xml"/><Relationship Id="rId18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" name="Google Shape;147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238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2pPr>
            <a:lvl3pPr indent="-3238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3pPr>
            <a:lvl4pPr indent="-3238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 sz="1500">
                <a:solidFill>
                  <a:schemeClr val="dk2"/>
                </a:solidFill>
              </a:defRPr>
            </a:lvl4pPr>
            <a:lvl5pPr indent="-3238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5pPr>
            <a:lvl6pPr indent="-3238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6pPr>
            <a:lvl7pPr indent="-3238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 sz="1500">
                <a:solidFill>
                  <a:schemeClr val="dk2"/>
                </a:solidFill>
              </a:defRPr>
            </a:lvl7pPr>
            <a:lvl8pPr indent="-3238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8pPr>
            <a:lvl9pPr indent="-3238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8" name="Google Shape;148;p41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2" name="Google Shape;202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3" name="Google Shape;203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5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1.jpg"/><Relationship Id="rId4" Type="http://schemas.openxmlformats.org/officeDocument/2006/relationships/image" Target="../media/image3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1.jpg"/><Relationship Id="rId4" Type="http://schemas.openxmlformats.org/officeDocument/2006/relationships/image" Target="../media/image3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2.jpg"/><Relationship Id="rId4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3.jpg"/><Relationship Id="rId4" Type="http://schemas.openxmlformats.org/officeDocument/2006/relationships/image" Target="../media/image3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1.png"/><Relationship Id="rId4" Type="http://schemas.openxmlformats.org/officeDocument/2006/relationships/hyperlink" Target="https://docs.google.com/forms/d/e/1FAIpQLSe1MybH_Y-xcp1RP0jKPLndLdJYg8cwyHkSb9MwSrEjoxyzWg/viewform" TargetMode="External"/><Relationship Id="rId5" Type="http://schemas.openxmlformats.org/officeDocument/2006/relationships/image" Target="../media/image4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3.png"/><Relationship Id="rId4" Type="http://schemas.openxmlformats.org/officeDocument/2006/relationships/hyperlink" Target="https://twitter.com/soyhenry_ok" TargetMode="External"/><Relationship Id="rId9" Type="http://schemas.openxmlformats.org/officeDocument/2006/relationships/image" Target="../media/image46.png"/><Relationship Id="rId5" Type="http://schemas.openxmlformats.org/officeDocument/2006/relationships/image" Target="../media/image44.png"/><Relationship Id="rId6" Type="http://schemas.openxmlformats.org/officeDocument/2006/relationships/hyperlink" Target="https://www.youtube.com/@soyhenryok" TargetMode="External"/><Relationship Id="rId7" Type="http://schemas.openxmlformats.org/officeDocument/2006/relationships/image" Target="../media/image42.png"/><Relationship Id="rId8" Type="http://schemas.openxmlformats.org/officeDocument/2006/relationships/hyperlink" Target="https://www.facebook.com/soyhenryok" TargetMode="External"/><Relationship Id="rId11" Type="http://schemas.openxmlformats.org/officeDocument/2006/relationships/image" Target="../media/image47.png"/><Relationship Id="rId10" Type="http://schemas.openxmlformats.org/officeDocument/2006/relationships/hyperlink" Target="https://www.linkedin.com/school/henryok/" TargetMode="External"/><Relationship Id="rId13" Type="http://schemas.openxmlformats.org/officeDocument/2006/relationships/image" Target="../media/image49.png"/><Relationship Id="rId12" Type="http://schemas.openxmlformats.org/officeDocument/2006/relationships/hyperlink" Target="https://www.instagram.com/soyhenry_ok/?hl=es" TargetMode="External"/><Relationship Id="rId15" Type="http://schemas.openxmlformats.org/officeDocument/2006/relationships/image" Target="../media/image48.png"/><Relationship Id="rId14" Type="http://schemas.openxmlformats.org/officeDocument/2006/relationships/hyperlink" Target="https://www.soyhenry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Relationship Id="rId4" Type="http://schemas.openxmlformats.org/officeDocument/2006/relationships/image" Target="../media/image5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7.png"/><Relationship Id="rId4" Type="http://schemas.openxmlformats.org/officeDocument/2006/relationships/image" Target="../media/image22.png"/><Relationship Id="rId5" Type="http://schemas.openxmlformats.org/officeDocument/2006/relationships/image" Target="../media/image3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1.jpg"/><Relationship Id="rId4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1.jpg"/><Relationship Id="rId4" Type="http://schemas.openxmlformats.org/officeDocument/2006/relationships/image" Target="../media/image3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1.jp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80"/>
          <p:cNvPicPr preferRelativeResize="0"/>
          <p:nvPr/>
        </p:nvPicPr>
        <p:blipFill rotWithShape="1">
          <a:blip r:embed="rId4">
            <a:alphaModFix/>
          </a:blip>
          <a:srcRect b="24384" l="0" r="0" t="6635"/>
          <a:stretch/>
        </p:blipFill>
        <p:spPr>
          <a:xfrm rot="-285468">
            <a:off x="1574751" y="1505191"/>
            <a:ext cx="2690973" cy="2785495"/>
          </a:xfrm>
          <a:prstGeom prst="roundRect">
            <a:avLst>
              <a:gd fmla="val 16646" name="adj"/>
            </a:avLst>
          </a:prstGeom>
          <a:noFill/>
          <a:ln cap="flat" cmpd="sng" w="38100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4000"/>
              </a:srgbClr>
            </a:outerShdw>
          </a:effectLst>
        </p:spPr>
      </p:pic>
      <p:sp>
        <p:nvSpPr>
          <p:cNvPr id="278" name="Google Shape;278;p80"/>
          <p:cNvSpPr txBox="1"/>
          <p:nvPr/>
        </p:nvSpPr>
        <p:spPr>
          <a:xfrm>
            <a:off x="3884800" y="1541275"/>
            <a:ext cx="4179900" cy="785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Tableau</a:t>
            </a:r>
            <a:endParaRPr b="1" sz="4500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79" name="Google Shape;279;p80"/>
          <p:cNvSpPr txBox="1"/>
          <p:nvPr/>
        </p:nvSpPr>
        <p:spPr>
          <a:xfrm>
            <a:off x="4829500" y="2863525"/>
            <a:ext cx="281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01"/>
                </a:solidFill>
              </a:rPr>
              <a:t>Data Science</a:t>
            </a:r>
            <a:endParaRPr sz="1500">
              <a:solidFill>
                <a:srgbClr val="FFFF0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89"/>
          <p:cNvSpPr txBox="1"/>
          <p:nvPr/>
        </p:nvSpPr>
        <p:spPr>
          <a:xfrm>
            <a:off x="635600" y="682075"/>
            <a:ext cx="8169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Interfaz de Tableau</a:t>
            </a:r>
            <a:endParaRPr b="1" sz="40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355" name="Google Shape;355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238" y="1517450"/>
            <a:ext cx="7993522" cy="341772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2760000" dist="47625">
              <a:srgbClr val="000000">
                <a:alpha val="83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90"/>
          <p:cNvSpPr txBox="1"/>
          <p:nvPr/>
        </p:nvSpPr>
        <p:spPr>
          <a:xfrm>
            <a:off x="635600" y="682075"/>
            <a:ext cx="8169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Interfaz de Tableau</a:t>
            </a:r>
            <a:endParaRPr b="1" sz="40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361" name="Google Shape;361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9225" y="1420975"/>
            <a:ext cx="7285552" cy="341772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2760000" dist="47625">
              <a:srgbClr val="000000">
                <a:alpha val="83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91"/>
          <p:cNvSpPr txBox="1"/>
          <p:nvPr/>
        </p:nvSpPr>
        <p:spPr>
          <a:xfrm>
            <a:off x="248800" y="2308425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7" name="Google Shape;367;p91"/>
          <p:cNvSpPr txBox="1"/>
          <p:nvPr/>
        </p:nvSpPr>
        <p:spPr>
          <a:xfrm>
            <a:off x="1254100" y="1130075"/>
            <a:ext cx="6486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>
                <a:solidFill>
                  <a:srgbClr val="FFFF01"/>
                </a:solidFill>
                <a:latin typeface="Anybody ExtraBold"/>
                <a:ea typeface="Anybody ExtraBold"/>
                <a:cs typeface="Anybody ExtraBold"/>
                <a:sym typeface="Anybody ExtraBold"/>
              </a:rPr>
              <a:t>Vamos al programa…</a:t>
            </a:r>
            <a:endParaRPr sz="3600">
              <a:solidFill>
                <a:srgbClr val="FFFF01"/>
              </a:solidFill>
              <a:latin typeface="Anybody ExtraBold"/>
              <a:ea typeface="Anybody ExtraBold"/>
              <a:cs typeface="Anybody ExtraBold"/>
              <a:sym typeface="Anybody ExtraBold"/>
            </a:endParaRPr>
          </a:p>
        </p:txBody>
      </p:sp>
      <p:pic>
        <p:nvPicPr>
          <p:cNvPr id="368" name="Google Shape;368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8462" y="2655600"/>
            <a:ext cx="6287074" cy="13977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2760000" dist="47625">
              <a:schemeClr val="lt1">
                <a:alpha val="83000"/>
              </a:scheme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2675" y="-61813"/>
            <a:ext cx="9236675" cy="6160762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92"/>
          <p:cNvSpPr txBox="1"/>
          <p:nvPr/>
        </p:nvSpPr>
        <p:spPr>
          <a:xfrm>
            <a:off x="1208100" y="1404450"/>
            <a:ext cx="6727800" cy="23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i="0" sz="4300" u="none" cap="none" strike="noStrike">
              <a:solidFill>
                <a:srgbClr val="FFFF00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4300">
                <a:solidFill>
                  <a:srgbClr val="FFFF00"/>
                </a:solidFill>
                <a:latin typeface="Anybody"/>
                <a:ea typeface="Anybody"/>
                <a:cs typeface="Anybody"/>
                <a:sym typeface="Anybody"/>
              </a:rPr>
              <a:t>¿ P R E G U N T A S ?</a:t>
            </a:r>
            <a:endParaRPr b="1" i="0" sz="4300" u="none" cap="none" strike="noStrike">
              <a:solidFill>
                <a:srgbClr val="FFFF00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93"/>
          <p:cNvSpPr txBox="1"/>
          <p:nvPr/>
        </p:nvSpPr>
        <p:spPr>
          <a:xfrm flipH="1" rot="-60343">
            <a:off x="1674899" y="923272"/>
            <a:ext cx="5794193" cy="15977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n" sz="5400">
                <a:solidFill>
                  <a:srgbClr val="222222"/>
                </a:solidFill>
                <a:latin typeface="Anybody"/>
                <a:ea typeface="Anybody"/>
                <a:cs typeface="Anybody"/>
                <a:sym typeface="Anybody"/>
              </a:rPr>
              <a:t>¿Alguien dijo Homework?</a:t>
            </a:r>
            <a:endParaRPr sz="5400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380" name="Google Shape;380;p93"/>
          <p:cNvSpPr/>
          <p:nvPr/>
        </p:nvSpPr>
        <p:spPr>
          <a:xfrm rot="59969">
            <a:off x="1828840" y="2398999"/>
            <a:ext cx="5486335" cy="457272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4E7C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381" name="Google Shape;381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5026" y="2351175"/>
            <a:ext cx="2315198" cy="205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FF00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94"/>
          <p:cNvSpPr txBox="1"/>
          <p:nvPr/>
        </p:nvSpPr>
        <p:spPr>
          <a:xfrm>
            <a:off x="696550" y="2829288"/>
            <a:ext cx="29151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3600">
                <a:latin typeface="Work Sans"/>
                <a:ea typeface="Work Sans"/>
                <a:cs typeface="Work Sans"/>
                <a:sym typeface="Work Sans"/>
              </a:rPr>
              <a:t>¡Feedback!</a:t>
            </a:r>
            <a:endParaRPr b="1" i="0" sz="3600" u="none" cap="none" strike="noStrike"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87" name="Google Shape;387;p94"/>
          <p:cNvGrpSpPr/>
          <p:nvPr/>
        </p:nvGrpSpPr>
        <p:grpSpPr>
          <a:xfrm>
            <a:off x="1604497" y="1676713"/>
            <a:ext cx="1099200" cy="1099200"/>
            <a:chOff x="1683297" y="1643325"/>
            <a:chExt cx="1099200" cy="1099200"/>
          </a:xfrm>
        </p:grpSpPr>
        <p:sp>
          <p:nvSpPr>
            <p:cNvPr id="388" name="Google Shape;388;p94"/>
            <p:cNvSpPr/>
            <p:nvPr/>
          </p:nvSpPr>
          <p:spPr>
            <a:xfrm>
              <a:off x="1683297" y="1643325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89" name="Google Shape;389;p9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793892" y="1753903"/>
              <a:ext cx="878000" cy="87806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0" name="Google Shape;390;p94"/>
          <p:cNvSpPr txBox="1"/>
          <p:nvPr/>
        </p:nvSpPr>
        <p:spPr>
          <a:xfrm>
            <a:off x="4164350" y="2252725"/>
            <a:ext cx="442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Work Sans SemiBold"/>
                <a:ea typeface="Work Sans SemiBold"/>
                <a:cs typeface="Work Sans SemiBold"/>
                <a:sym typeface="Work Sans SemiBold"/>
              </a:rPr>
              <a:t>Dispones de un </a:t>
            </a:r>
            <a:r>
              <a:rPr lang="en" sz="2200">
                <a:solidFill>
                  <a:schemeClr val="hlink"/>
                </a:solidFill>
                <a:uFill>
                  <a:noFill/>
                </a:uFill>
                <a:latin typeface="Work Sans SemiBold"/>
                <a:ea typeface="Work Sans SemiBold"/>
                <a:cs typeface="Work Sans SemiBold"/>
                <a:sym typeface="Work Sans SemiBold"/>
                <a:hlinkClick r:id="rId4"/>
              </a:rPr>
              <a:t>formulario </a:t>
            </a:r>
            <a:r>
              <a:rPr lang="en" sz="2200">
                <a:latin typeface="Work Sans SemiBold"/>
                <a:ea typeface="Work Sans SemiBold"/>
                <a:cs typeface="Work Sans SemiBold"/>
                <a:sym typeface="Work Sans SemiBold"/>
              </a:rPr>
              <a:t>en:</a:t>
            </a:r>
            <a:endParaRPr sz="2200"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grpSp>
        <p:nvGrpSpPr>
          <p:cNvPr id="391" name="Google Shape;391;p94"/>
          <p:cNvGrpSpPr/>
          <p:nvPr/>
        </p:nvGrpSpPr>
        <p:grpSpPr>
          <a:xfrm>
            <a:off x="4839626" y="2898075"/>
            <a:ext cx="4119208" cy="461700"/>
            <a:chOff x="4839626" y="2267800"/>
            <a:chExt cx="4119208" cy="461700"/>
          </a:xfrm>
        </p:grpSpPr>
        <p:pic>
          <p:nvPicPr>
            <p:cNvPr id="392" name="Google Shape;392;p9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2321175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3" name="Google Shape;393;p94"/>
            <p:cNvSpPr txBox="1"/>
            <p:nvPr/>
          </p:nvSpPr>
          <p:spPr>
            <a:xfrm>
              <a:off x="5191733" y="2267800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Homeworks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grpSp>
        <p:nvGrpSpPr>
          <p:cNvPr id="394" name="Google Shape;394;p94"/>
          <p:cNvGrpSpPr/>
          <p:nvPr/>
        </p:nvGrpSpPr>
        <p:grpSpPr>
          <a:xfrm>
            <a:off x="4839626" y="3566763"/>
            <a:ext cx="4119208" cy="461700"/>
            <a:chOff x="4839626" y="2791625"/>
            <a:chExt cx="4119208" cy="461700"/>
          </a:xfrm>
        </p:grpSpPr>
        <p:pic>
          <p:nvPicPr>
            <p:cNvPr id="395" name="Google Shape;395;p9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2844992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6" name="Google Shape;396;p94"/>
            <p:cNvSpPr txBox="1"/>
            <p:nvPr/>
          </p:nvSpPr>
          <p:spPr>
            <a:xfrm>
              <a:off x="5191733" y="2791625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Guías de clase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grpSp>
        <p:nvGrpSpPr>
          <p:cNvPr id="397" name="Google Shape;397;p94"/>
          <p:cNvGrpSpPr/>
          <p:nvPr/>
        </p:nvGrpSpPr>
        <p:grpSpPr>
          <a:xfrm>
            <a:off x="4839626" y="4235475"/>
            <a:ext cx="4119208" cy="461700"/>
            <a:chOff x="4839626" y="3368825"/>
            <a:chExt cx="4119208" cy="461700"/>
          </a:xfrm>
        </p:grpSpPr>
        <p:pic>
          <p:nvPicPr>
            <p:cNvPr id="398" name="Google Shape;398;p9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3422184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9" name="Google Shape;399;p94"/>
            <p:cNvSpPr txBox="1"/>
            <p:nvPr/>
          </p:nvSpPr>
          <p:spPr>
            <a:xfrm>
              <a:off x="5191733" y="3368825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Slack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sp>
        <p:nvSpPr>
          <p:cNvPr id="400" name="Google Shape;400;p94"/>
          <p:cNvSpPr txBox="1"/>
          <p:nvPr/>
        </p:nvSpPr>
        <p:spPr>
          <a:xfrm flipH="1">
            <a:off x="6057650" y="1560675"/>
            <a:ext cx="220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Click on me</a:t>
            </a:r>
            <a:endParaRPr sz="18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401" name="Google Shape;401;p94"/>
          <p:cNvSpPr/>
          <p:nvPr/>
        </p:nvSpPr>
        <p:spPr>
          <a:xfrm rot="10800000">
            <a:off x="7352754" y="1981475"/>
            <a:ext cx="336850" cy="271250"/>
          </a:xfrm>
          <a:custGeom>
            <a:rect b="b" l="l" r="r" t="t"/>
            <a:pathLst>
              <a:path extrusionOk="0" h="10850" w="13474">
                <a:moveTo>
                  <a:pt x="13474" y="10805"/>
                </a:moveTo>
                <a:cubicBezTo>
                  <a:pt x="8917" y="10805"/>
                  <a:pt x="2110" y="10984"/>
                  <a:pt x="418" y="6753"/>
                </a:cubicBezTo>
                <a:cubicBezTo>
                  <a:pt x="-418" y="4663"/>
                  <a:pt x="418" y="2251"/>
                  <a:pt x="418" y="0"/>
                </a:cubicBezTo>
              </a:path>
            </a:pathLst>
          </a:cu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402" name="Google Shape;402;p94"/>
          <p:cNvSpPr/>
          <p:nvPr/>
        </p:nvSpPr>
        <p:spPr>
          <a:xfrm flipH="1" rot="10800000">
            <a:off x="6730804" y="1981475"/>
            <a:ext cx="336850" cy="271250"/>
          </a:xfrm>
          <a:custGeom>
            <a:rect b="b" l="l" r="r" t="t"/>
            <a:pathLst>
              <a:path extrusionOk="0" h="10850" w="13474">
                <a:moveTo>
                  <a:pt x="13474" y="10805"/>
                </a:moveTo>
                <a:cubicBezTo>
                  <a:pt x="8917" y="10805"/>
                  <a:pt x="2110" y="10984"/>
                  <a:pt x="418" y="6753"/>
                </a:cubicBezTo>
                <a:cubicBezTo>
                  <a:pt x="-418" y="4663"/>
                  <a:pt x="418" y="2251"/>
                  <a:pt x="418" y="0"/>
                </a:cubicBezTo>
              </a:path>
            </a:pathLst>
          </a:cu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95"/>
          <p:cNvSpPr/>
          <p:nvPr/>
        </p:nvSpPr>
        <p:spPr>
          <a:xfrm>
            <a:off x="0" y="0"/>
            <a:ext cx="9144000" cy="1011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8" name="Google Shape;408;p95"/>
          <p:cNvPicPr preferRelativeResize="0"/>
          <p:nvPr/>
        </p:nvPicPr>
        <p:blipFill rotWithShape="1">
          <a:blip r:embed="rId3">
            <a:alphaModFix/>
          </a:blip>
          <a:srcRect b="0" l="6433" r="10551" t="0"/>
          <a:stretch/>
        </p:blipFill>
        <p:spPr>
          <a:xfrm>
            <a:off x="1737975" y="1128000"/>
            <a:ext cx="5668049" cy="2655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95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3850" y="3783308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95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557413" y="3785065"/>
            <a:ext cx="354971" cy="354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95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733469" y="3783308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95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909554" y="3783307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95">
            <a:hlinkClick r:id="rId12"/>
          </p:cNvPr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085623" y="3785066"/>
            <a:ext cx="358486" cy="354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95">
            <a:hlinkClick r:id="rId14"/>
          </p:cNvPr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7265188" y="3785063"/>
            <a:ext cx="354971" cy="35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81"/>
          <p:cNvSpPr txBox="1"/>
          <p:nvPr/>
        </p:nvSpPr>
        <p:spPr>
          <a:xfrm>
            <a:off x="4750363" y="785644"/>
            <a:ext cx="26613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28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Agenda</a:t>
            </a:r>
            <a:endParaRPr i="0" sz="2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285" name="Google Shape;285;p81"/>
          <p:cNvSpPr txBox="1"/>
          <p:nvPr/>
        </p:nvSpPr>
        <p:spPr>
          <a:xfrm>
            <a:off x="3705600" y="1909450"/>
            <a:ext cx="54384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Conceptos básicos de Tableau</a:t>
            </a:r>
            <a:endParaRPr sz="1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Conexiones a Datos</a:t>
            </a:r>
            <a:endParaRPr sz="1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Diferencias y Similitudes entre Tableau y Power BI</a:t>
            </a:r>
            <a:endParaRPr sz="1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Componentes de Tableau</a:t>
            </a:r>
            <a:endParaRPr sz="1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Interfaz </a:t>
            </a:r>
            <a:endParaRPr sz="1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86" name="Google Shape;286;p81"/>
          <p:cNvSpPr/>
          <p:nvPr/>
        </p:nvSpPr>
        <p:spPr>
          <a:xfrm>
            <a:off x="3846650" y="813588"/>
            <a:ext cx="720600" cy="6273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81"/>
          <p:cNvGrpSpPr/>
          <p:nvPr/>
        </p:nvGrpSpPr>
        <p:grpSpPr>
          <a:xfrm>
            <a:off x="3996699" y="889294"/>
            <a:ext cx="476585" cy="475272"/>
            <a:chOff x="3859600" y="3591950"/>
            <a:chExt cx="296975" cy="296175"/>
          </a:xfrm>
        </p:grpSpPr>
        <p:sp>
          <p:nvSpPr>
            <p:cNvPr id="288" name="Google Shape;288;p81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81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81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1" name="Google Shape;291;p81"/>
          <p:cNvPicPr preferRelativeResize="0"/>
          <p:nvPr/>
        </p:nvPicPr>
        <p:blipFill>
          <a:blip r:embed="rId4">
            <a:alphaModFix amt="96000"/>
          </a:blip>
          <a:stretch>
            <a:fillRect/>
          </a:stretch>
        </p:blipFill>
        <p:spPr>
          <a:xfrm rot="225219">
            <a:off x="279073" y="1463484"/>
            <a:ext cx="3084016" cy="2055558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8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8450" y="808352"/>
            <a:ext cx="26439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82"/>
          <p:cNvSpPr txBox="1"/>
          <p:nvPr/>
        </p:nvSpPr>
        <p:spPr>
          <a:xfrm>
            <a:off x="-100850" y="597725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OBJETIVO</a:t>
            </a:r>
            <a:r>
              <a:rPr b="1" i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S</a:t>
            </a:r>
            <a:r>
              <a:rPr b="1" i="0" lang="en" sz="36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DE LA </a:t>
            </a: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CLASE</a:t>
            </a:r>
            <a:endParaRPr b="1" i="0" sz="36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98" name="Google Shape;298;p82"/>
          <p:cNvSpPr txBox="1"/>
          <p:nvPr/>
        </p:nvSpPr>
        <p:spPr>
          <a:xfrm>
            <a:off x="2112500" y="2646813"/>
            <a:ext cx="62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99" name="Google Shape;299;p82"/>
          <p:cNvSpPr txBox="1"/>
          <p:nvPr/>
        </p:nvSpPr>
        <p:spPr>
          <a:xfrm>
            <a:off x="0" y="1675750"/>
            <a:ext cx="9144000" cy="3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900">
                <a:solidFill>
                  <a:schemeClr val="dk1"/>
                </a:solidFill>
                <a:highlight>
                  <a:schemeClr val="lt1"/>
                </a:highlight>
                <a:latin typeface="Anybody"/>
                <a:ea typeface="Anybody"/>
                <a:cs typeface="Anybody"/>
                <a:sym typeface="Anybody"/>
              </a:rPr>
              <a:t>Al finalizar esta lecture estarás en la capacidad de…</a:t>
            </a:r>
            <a:endParaRPr b="1" i="1" sz="1900">
              <a:solidFill>
                <a:schemeClr val="dk1"/>
              </a:solidFill>
              <a:highlight>
                <a:schemeClr val="lt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00" name="Google Shape;300;p82"/>
          <p:cNvSpPr txBox="1"/>
          <p:nvPr/>
        </p:nvSpPr>
        <p:spPr>
          <a:xfrm>
            <a:off x="727950" y="2716975"/>
            <a:ext cx="82314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Identificar los conceptos básicos de Tableau.</a:t>
            </a:r>
            <a:endParaRPr sz="1800">
              <a:solidFill>
                <a:srgbClr val="1F1F1F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Entender las diferencias y similitudes entre Tableau y Power BI.</a:t>
            </a:r>
            <a:endParaRPr sz="1800">
              <a:solidFill>
                <a:srgbClr val="1F1F1F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Conocer los componentes de Tableau.</a:t>
            </a:r>
            <a:endParaRPr sz="1800">
              <a:solidFill>
                <a:srgbClr val="1F1F1F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Conocer la Interfaz Gráfica de Tableau.</a:t>
            </a:r>
            <a:endParaRPr sz="1800">
              <a:solidFill>
                <a:srgbClr val="1F1F1F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Realizar cálculos personalizados.</a:t>
            </a:r>
            <a:endParaRPr sz="1800">
              <a:solidFill>
                <a:srgbClr val="1F1F1F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FF00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oogle Shape;305;p83"/>
          <p:cNvGrpSpPr/>
          <p:nvPr/>
        </p:nvGrpSpPr>
        <p:grpSpPr>
          <a:xfrm>
            <a:off x="326250" y="1276320"/>
            <a:ext cx="7755297" cy="1099200"/>
            <a:chOff x="326250" y="1276320"/>
            <a:chExt cx="7755297" cy="1099200"/>
          </a:xfrm>
        </p:grpSpPr>
        <p:sp>
          <p:nvSpPr>
            <p:cNvPr id="306" name="Google Shape;306;p83"/>
            <p:cNvSpPr txBox="1"/>
            <p:nvPr/>
          </p:nvSpPr>
          <p:spPr>
            <a:xfrm>
              <a:off x="326250" y="1357775"/>
              <a:ext cx="6539100" cy="9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Al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finalizar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 cada uno de los temas, tendremos un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espacio de consultas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.</a:t>
              </a:r>
              <a:endParaRPr i="0" sz="24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07" name="Google Shape;307;p83"/>
            <p:cNvSpPr/>
            <p:nvPr/>
          </p:nvSpPr>
          <p:spPr>
            <a:xfrm>
              <a:off x="6982347" y="1276320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08" name="Google Shape;308;p8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190675" y="1484651"/>
              <a:ext cx="682550" cy="682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9" name="Google Shape;309;p83"/>
          <p:cNvGrpSpPr/>
          <p:nvPr/>
        </p:nvGrpSpPr>
        <p:grpSpPr>
          <a:xfrm>
            <a:off x="965897" y="2618620"/>
            <a:ext cx="7212203" cy="1099200"/>
            <a:chOff x="965897" y="2618620"/>
            <a:chExt cx="7212203" cy="1099200"/>
          </a:xfrm>
        </p:grpSpPr>
        <p:sp>
          <p:nvSpPr>
            <p:cNvPr id="310" name="Google Shape;310;p83"/>
            <p:cNvSpPr/>
            <p:nvPr/>
          </p:nvSpPr>
          <p:spPr>
            <a:xfrm>
              <a:off x="965897" y="2618620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11" name="Google Shape;311;p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72598" y="2825324"/>
              <a:ext cx="685800" cy="685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2" name="Google Shape;312;p83"/>
            <p:cNvSpPr txBox="1"/>
            <p:nvPr/>
          </p:nvSpPr>
          <p:spPr>
            <a:xfrm>
              <a:off x="2182900" y="2700075"/>
              <a:ext cx="5995200" cy="9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Hay un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mentor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 asignado para responder el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Q&amp;A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.</a:t>
              </a:r>
              <a:endParaRPr i="0" sz="24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313" name="Google Shape;313;p83"/>
          <p:cNvSpPr txBox="1"/>
          <p:nvPr/>
        </p:nvSpPr>
        <p:spPr>
          <a:xfrm>
            <a:off x="0" y="4225975"/>
            <a:ext cx="910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¡Pregunta, pregunta, pregunta</a:t>
            </a:r>
            <a:r>
              <a:rPr lang="en" sz="24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! :D</a:t>
            </a:r>
            <a:endParaRPr sz="24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84"/>
          <p:cNvSpPr/>
          <p:nvPr/>
        </p:nvSpPr>
        <p:spPr>
          <a:xfrm>
            <a:off x="8380963" y="48200"/>
            <a:ext cx="583500" cy="392400"/>
          </a:xfrm>
          <a:prstGeom prst="roundRect">
            <a:avLst>
              <a:gd fmla="val 16667" name="adj"/>
            </a:avLst>
          </a:prstGeom>
          <a:solidFill>
            <a:srgbClr val="9F5C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9" name="Google Shape;319;p84"/>
          <p:cNvCxnSpPr/>
          <p:nvPr/>
        </p:nvCxnSpPr>
        <p:spPr>
          <a:xfrm>
            <a:off x="437700" y="907225"/>
            <a:ext cx="830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0" name="Google Shape;320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80425" y="120313"/>
            <a:ext cx="771601" cy="77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190799">
            <a:off x="215363" y="2641135"/>
            <a:ext cx="2194954" cy="219495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84"/>
          <p:cNvSpPr txBox="1"/>
          <p:nvPr/>
        </p:nvSpPr>
        <p:spPr>
          <a:xfrm flipH="1" rot="-60409">
            <a:off x="1099750" y="1830660"/>
            <a:ext cx="6812252" cy="109277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lang="en" sz="59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Tableau</a:t>
            </a:r>
            <a:endParaRPr b="1" sz="59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85"/>
          <p:cNvSpPr txBox="1"/>
          <p:nvPr/>
        </p:nvSpPr>
        <p:spPr>
          <a:xfrm>
            <a:off x="1082875" y="529675"/>
            <a:ext cx="662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¿Qué es?</a:t>
            </a:r>
            <a:endParaRPr b="1" sz="40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28" name="Google Shape;328;p85"/>
          <p:cNvSpPr txBox="1"/>
          <p:nvPr/>
        </p:nvSpPr>
        <p:spPr>
          <a:xfrm>
            <a:off x="740775" y="1517200"/>
            <a:ext cx="7659300" cy="27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700"/>
              </a:spcBef>
              <a:spcAft>
                <a:spcPts val="700"/>
              </a:spcAft>
              <a:buNone/>
            </a:pPr>
            <a:r>
              <a:rPr lang="en" sz="21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Tableau es una herramienta de visualización de datos que nos permite conectar, visualizar y compartir datos de manera efectiva. Es una solución de software que brinda una interfaz gráfica para explorar y analizar grandes cantidades de datos.</a:t>
            </a:r>
            <a:endParaRPr sz="21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329" name="Google Shape;329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4725" y="3670950"/>
            <a:ext cx="4157876" cy="92435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2760000" dist="47625">
              <a:srgbClr val="000000">
                <a:alpha val="83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6"/>
          <p:cNvSpPr txBox="1"/>
          <p:nvPr/>
        </p:nvSpPr>
        <p:spPr>
          <a:xfrm>
            <a:off x="1082875" y="682075"/>
            <a:ext cx="662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B</a:t>
            </a:r>
            <a:r>
              <a:rPr b="1" lang="en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eneficios </a:t>
            </a:r>
            <a:endParaRPr b="1" sz="40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35" name="Google Shape;335;p86"/>
          <p:cNvSpPr txBox="1"/>
          <p:nvPr/>
        </p:nvSpPr>
        <p:spPr>
          <a:xfrm>
            <a:off x="447250" y="1669600"/>
            <a:ext cx="8120700" cy="27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just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nybody"/>
              <a:buChar char="➜"/>
            </a:pPr>
            <a:r>
              <a:rPr lang="en" sz="19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Capacidad para analizar grandes conjuntos de datos de manera rápida y efectiva.</a:t>
            </a:r>
            <a:endParaRPr sz="19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9250" lvl="0" marL="457200" rtl="0" algn="just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nybody"/>
              <a:buChar char="➜"/>
            </a:pPr>
            <a:r>
              <a:rPr lang="en" sz="19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Crear visualizaciones, personalizarlas, y compartir datos de manera fácil y segura con otros usuarios.</a:t>
            </a:r>
            <a:endParaRPr sz="19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9250" lvl="0" marL="457200" rtl="0" algn="just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nybody"/>
              <a:buChar char="➜"/>
            </a:pPr>
            <a:r>
              <a:rPr lang="en" sz="19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Facilidad de uso y su enfoque en la experiencia del usuario. </a:t>
            </a:r>
            <a:endParaRPr sz="19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9250" lvl="0" marL="457200" rtl="0" algn="just">
              <a:lnSpc>
                <a:spcPct val="115000"/>
              </a:lnSpc>
              <a:spcBef>
                <a:spcPts val="700"/>
              </a:spcBef>
              <a:spcAft>
                <a:spcPts val="700"/>
              </a:spcAft>
              <a:buClr>
                <a:schemeClr val="dk1"/>
              </a:buClr>
              <a:buSzPts val="1900"/>
              <a:buFont typeface="Anybody"/>
              <a:buChar char="➜"/>
            </a:pPr>
            <a:r>
              <a:rPr lang="en" sz="19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Permite a los usuarios explorar datos y crear visualizaciones de manera intuitiva, sin la necesidad de escribir código.</a:t>
            </a:r>
            <a:endParaRPr sz="19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87"/>
          <p:cNvSpPr txBox="1"/>
          <p:nvPr/>
        </p:nvSpPr>
        <p:spPr>
          <a:xfrm>
            <a:off x="1082875" y="301075"/>
            <a:ext cx="662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Tableau Vs. Power BI</a:t>
            </a:r>
            <a:endParaRPr b="1" sz="40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341" name="Google Shape;341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0763" y="963775"/>
            <a:ext cx="7662475" cy="400742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2760000" dist="47625">
              <a:srgbClr val="000000">
                <a:alpha val="73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88"/>
          <p:cNvSpPr txBox="1"/>
          <p:nvPr/>
        </p:nvSpPr>
        <p:spPr>
          <a:xfrm>
            <a:off x="714250" y="682075"/>
            <a:ext cx="6993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Componentes</a:t>
            </a:r>
            <a:endParaRPr b="1" sz="40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347" name="Google Shape;347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7025" y="1486375"/>
            <a:ext cx="3401475" cy="224037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2760000" dist="47625">
              <a:srgbClr val="000000">
                <a:alpha val="83000"/>
              </a:srgbClr>
            </a:outerShdw>
          </a:effectLst>
        </p:spPr>
      </p:pic>
      <p:sp>
        <p:nvSpPr>
          <p:cNvPr id="348" name="Google Shape;348;p88"/>
          <p:cNvSpPr txBox="1"/>
          <p:nvPr/>
        </p:nvSpPr>
        <p:spPr>
          <a:xfrm>
            <a:off x="422850" y="1559525"/>
            <a:ext cx="4874400" cy="17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rgbClr val="7600FF"/>
                </a:solidFill>
                <a:latin typeface="Anybody"/>
                <a:ea typeface="Anybody"/>
                <a:cs typeface="Anybody"/>
                <a:sym typeface="Anybody"/>
              </a:rPr>
              <a:t>Tableau Desktop</a:t>
            </a: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: herramienta principal de creación de visualizaciones de Tableau.</a:t>
            </a:r>
            <a:endParaRPr sz="1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just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rgbClr val="7600FF"/>
                </a:solidFill>
                <a:latin typeface="Anybody"/>
                <a:ea typeface="Anybody"/>
                <a:cs typeface="Anybody"/>
                <a:sym typeface="Anybody"/>
              </a:rPr>
              <a:t>Tableau Server</a:t>
            </a: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: plataforma de colaboración que permite a los usuarios compartir y colaborar en proyectos.</a:t>
            </a:r>
            <a:endParaRPr sz="1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49" name="Google Shape;349;p88"/>
          <p:cNvSpPr txBox="1"/>
          <p:nvPr/>
        </p:nvSpPr>
        <p:spPr>
          <a:xfrm>
            <a:off x="422850" y="3819725"/>
            <a:ext cx="8415600" cy="12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rgbClr val="7600FF"/>
                </a:solidFill>
                <a:latin typeface="Anybody"/>
                <a:ea typeface="Anybody"/>
                <a:cs typeface="Anybody"/>
                <a:sym typeface="Anybody"/>
              </a:rPr>
              <a:t>Tableau Online</a:t>
            </a: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: versión basada en la nube de Tableau Server.</a:t>
            </a:r>
            <a:endParaRPr sz="1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just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800"/>
              <a:buFont typeface="Anybody"/>
              <a:buChar char="➜"/>
            </a:pPr>
            <a:r>
              <a:rPr lang="en" sz="1800">
                <a:solidFill>
                  <a:srgbClr val="7600FF"/>
                </a:solidFill>
                <a:latin typeface="Anybody"/>
                <a:ea typeface="Anybody"/>
                <a:cs typeface="Anybody"/>
                <a:sym typeface="Anybody"/>
              </a:rPr>
              <a:t>Tableau Public</a:t>
            </a: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: versión gratuita de Tableau que permite a los usuarios compartir visualizaciones públicamente en línea. </a:t>
            </a:r>
            <a:endParaRPr sz="1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